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78" r:id="rId4"/>
    <p:sldId id="284" r:id="rId5"/>
    <p:sldId id="310" r:id="rId6"/>
    <p:sldId id="312" r:id="rId7"/>
    <p:sldId id="314" r:id="rId8"/>
    <p:sldId id="274" r:id="rId9"/>
    <p:sldId id="285" r:id="rId10"/>
    <p:sldId id="315" r:id="rId11"/>
    <p:sldId id="316" r:id="rId12"/>
    <p:sldId id="317" r:id="rId13"/>
    <p:sldId id="318" r:id="rId14"/>
    <p:sldId id="303" r:id="rId15"/>
    <p:sldId id="293" r:id="rId16"/>
    <p:sldId id="319" r:id="rId17"/>
    <p:sldId id="320" r:id="rId18"/>
    <p:sldId id="321" r:id="rId19"/>
    <p:sldId id="304" r:id="rId20"/>
    <p:sldId id="296" r:id="rId21"/>
    <p:sldId id="322" r:id="rId22"/>
    <p:sldId id="323" r:id="rId23"/>
    <p:sldId id="324" r:id="rId24"/>
    <p:sldId id="325" r:id="rId25"/>
    <p:sldId id="307" r:id="rId26"/>
    <p:sldId id="305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3569"/>
    <a:srgbClr val="629DD1"/>
    <a:srgbClr val="8DB8DD"/>
    <a:srgbClr val="054F78"/>
    <a:srgbClr val="BF936C"/>
    <a:srgbClr val="E3D2BE"/>
    <a:srgbClr val="779D87"/>
    <a:srgbClr val="4F6E5C"/>
    <a:srgbClr val="A071B5"/>
    <a:srgbClr val="032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4660"/>
  </p:normalViewPr>
  <p:slideViewPr>
    <p:cSldViewPr snapToGrid="0">
      <p:cViewPr varScale="1">
        <p:scale>
          <a:sx n="82" d="100"/>
          <a:sy n="82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54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a Jarraya" userId="7d754896631eaeb9" providerId="LiveId" clId="{D754F5C1-6CB5-421D-AC69-BFF8F1ABA249}"/>
    <pc:docChg chg="undo custSel modSld">
      <pc:chgData name="Rana Jarraya" userId="7d754896631eaeb9" providerId="LiveId" clId="{D754F5C1-6CB5-421D-AC69-BFF8F1ABA249}" dt="2023-11-13T14:10:57.243" v="269" actId="20577"/>
      <pc:docMkLst>
        <pc:docMk/>
      </pc:docMkLst>
      <pc:sldChg chg="modSp mod">
        <pc:chgData name="Rana Jarraya" userId="7d754896631eaeb9" providerId="LiveId" clId="{D754F5C1-6CB5-421D-AC69-BFF8F1ABA249}" dt="2023-11-13T14:10:57.243" v="269" actId="20577"/>
        <pc:sldMkLst>
          <pc:docMk/>
          <pc:sldMk cId="3609432208" sldId="274"/>
        </pc:sldMkLst>
        <pc:spChg chg="mod">
          <ac:chgData name="Rana Jarraya" userId="7d754896631eaeb9" providerId="LiveId" clId="{D754F5C1-6CB5-421D-AC69-BFF8F1ABA249}" dt="2023-11-13T14:10:57.243" v="269" actId="20577"/>
          <ac:spMkLst>
            <pc:docMk/>
            <pc:sldMk cId="3609432208" sldId="274"/>
            <ac:spMk id="5" creationId="{F7DB2AF8-9474-1271-D1EC-B4EEDF10B78A}"/>
          </ac:spMkLst>
        </pc:spChg>
      </pc:sldChg>
      <pc:sldChg chg="modSp mod">
        <pc:chgData name="Rana Jarraya" userId="7d754896631eaeb9" providerId="LiveId" clId="{D754F5C1-6CB5-421D-AC69-BFF8F1ABA249}" dt="2023-11-09T11:21:57.774" v="56" actId="20577"/>
        <pc:sldMkLst>
          <pc:docMk/>
          <pc:sldMk cId="3477539388" sldId="303"/>
        </pc:sldMkLst>
        <pc:spChg chg="mod">
          <ac:chgData name="Rana Jarraya" userId="7d754896631eaeb9" providerId="LiveId" clId="{D754F5C1-6CB5-421D-AC69-BFF8F1ABA249}" dt="2023-11-09T11:21:57.774" v="56" actId="20577"/>
          <ac:spMkLst>
            <pc:docMk/>
            <pc:sldMk cId="3477539388" sldId="303"/>
            <ac:spMk id="5" creationId="{F7DB2AF8-9474-1271-D1EC-B4EEDF10B78A}"/>
          </ac:spMkLst>
        </pc:spChg>
      </pc:sldChg>
      <pc:sldChg chg="modSp mod">
        <pc:chgData name="Rana Jarraya" userId="7d754896631eaeb9" providerId="LiveId" clId="{D754F5C1-6CB5-421D-AC69-BFF8F1ABA249}" dt="2023-11-09T11:22:06.096" v="57" actId="20577"/>
        <pc:sldMkLst>
          <pc:docMk/>
          <pc:sldMk cId="3379223986" sldId="304"/>
        </pc:sldMkLst>
        <pc:spChg chg="mod">
          <ac:chgData name="Rana Jarraya" userId="7d754896631eaeb9" providerId="LiveId" clId="{D754F5C1-6CB5-421D-AC69-BFF8F1ABA249}" dt="2023-11-09T11:22:06.096" v="57" actId="20577"/>
          <ac:spMkLst>
            <pc:docMk/>
            <pc:sldMk cId="3379223986" sldId="304"/>
            <ac:spMk id="5" creationId="{F7DB2AF8-9474-1271-D1EC-B4EEDF10B78A}"/>
          </ac:spMkLst>
        </pc:spChg>
      </pc:sldChg>
      <pc:sldChg chg="modSp mod">
        <pc:chgData name="Rana Jarraya" userId="7d754896631eaeb9" providerId="LiveId" clId="{D754F5C1-6CB5-421D-AC69-BFF8F1ABA249}" dt="2023-11-09T11:22:24.716" v="60" actId="14100"/>
        <pc:sldMkLst>
          <pc:docMk/>
          <pc:sldMk cId="788048257" sldId="305"/>
        </pc:sldMkLst>
        <pc:spChg chg="mod ord">
          <ac:chgData name="Rana Jarraya" userId="7d754896631eaeb9" providerId="LiveId" clId="{D754F5C1-6CB5-421D-AC69-BFF8F1ABA249}" dt="2023-11-09T11:22:24.716" v="60" actId="14100"/>
          <ac:spMkLst>
            <pc:docMk/>
            <pc:sldMk cId="788048257" sldId="305"/>
            <ac:spMk id="5" creationId="{F7DB2AF8-9474-1271-D1EC-B4EEDF10B78A}"/>
          </ac:spMkLst>
        </pc:spChg>
      </pc:sldChg>
      <pc:sldChg chg="modSp mod">
        <pc:chgData name="Rana Jarraya" userId="7d754896631eaeb9" providerId="LiveId" clId="{D754F5C1-6CB5-421D-AC69-BFF8F1ABA249}" dt="2023-11-09T11:22:13.894" v="59" actId="27636"/>
        <pc:sldMkLst>
          <pc:docMk/>
          <pc:sldMk cId="201336903" sldId="307"/>
        </pc:sldMkLst>
        <pc:spChg chg="mod">
          <ac:chgData name="Rana Jarraya" userId="7d754896631eaeb9" providerId="LiveId" clId="{D754F5C1-6CB5-421D-AC69-BFF8F1ABA249}" dt="2023-11-09T11:22:13.894" v="59" actId="27636"/>
          <ac:spMkLst>
            <pc:docMk/>
            <pc:sldMk cId="201336903" sldId="307"/>
            <ac:spMk id="5" creationId="{F7DB2AF8-9474-1271-D1EC-B4EEDF10B78A}"/>
          </ac:spMkLst>
        </pc:spChg>
      </pc:sldChg>
      <pc:sldChg chg="modSp mod">
        <pc:chgData name="Rana Jarraya" userId="7d754896631eaeb9" providerId="LiveId" clId="{D754F5C1-6CB5-421D-AC69-BFF8F1ABA249}" dt="2023-11-13T13:52:25.114" v="95" actId="20577"/>
        <pc:sldMkLst>
          <pc:docMk/>
          <pc:sldMk cId="2001315087" sldId="310"/>
        </pc:sldMkLst>
        <pc:graphicFrameChg chg="modGraphic">
          <ac:chgData name="Rana Jarraya" userId="7d754896631eaeb9" providerId="LiveId" clId="{D754F5C1-6CB5-421D-AC69-BFF8F1ABA249}" dt="2023-11-13T13:52:25.114" v="95" actId="20577"/>
          <ac:graphicFrameMkLst>
            <pc:docMk/>
            <pc:sldMk cId="2001315087" sldId="310"/>
            <ac:graphicFrameMk id="4" creationId="{52323591-8ABF-32CF-8870-B82F7674D23A}"/>
          </ac:graphicFrameMkLst>
        </pc:graphicFrameChg>
      </pc:sldChg>
      <pc:sldChg chg="modSp mod">
        <pc:chgData name="Rana Jarraya" userId="7d754896631eaeb9" providerId="LiveId" clId="{D754F5C1-6CB5-421D-AC69-BFF8F1ABA249}" dt="2023-11-13T12:45:14.019" v="61" actId="20577"/>
        <pc:sldMkLst>
          <pc:docMk/>
          <pc:sldMk cId="1017484653" sldId="325"/>
        </pc:sldMkLst>
        <pc:spChg chg="mod">
          <ac:chgData name="Rana Jarraya" userId="7d754896631eaeb9" providerId="LiveId" clId="{D754F5C1-6CB5-421D-AC69-BFF8F1ABA249}" dt="2023-11-13T12:45:14.019" v="61" actId="20577"/>
          <ac:spMkLst>
            <pc:docMk/>
            <pc:sldMk cId="1017484653" sldId="325"/>
            <ac:spMk id="81" creationId="{06CED2F3-A9C1-66F8-F00B-78DD0FE258D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11D0A9-00C5-572B-2951-D3C6EF82D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014B4A-B045-FDDC-234B-2A09EA4D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ECE76A-7982-E735-A5FA-089F9849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AE75CC-99FF-3694-C70A-662FD9D0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2BEF21-EA8D-8C48-B81B-74B056331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289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007CC-EAB5-6325-C56F-EE12693DF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E49D008-C978-8533-F68E-00CFE1E5E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F999CC-DE45-1E8E-EFD9-3827973FB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545882-9F49-D733-E527-79853DCFA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91FCDB-8FE2-0665-F548-24292CC91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9740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723D3D1-B2D3-FDF4-8E0C-EE55EC19E2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38FD390-998C-42EA-A579-7F482CE75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10313E-B71D-61ED-21FB-64AFD7316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BF0121-5B48-72E0-5C33-5C8F269AB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16154F-5AF2-8566-6A5E-82D68413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34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F2A4C9-0FEC-A083-D2E5-810DB7EE0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57EC70-DF0E-F0E7-546D-2014CAC9A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0A87B4-B9E6-150D-4CFC-ED4295BB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239C21-3008-BC1A-2D85-D0694BB1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B41C43-4829-17B3-80CA-11EAE640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042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DD5764-C1C8-EE29-0C92-0A40812A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E9DE25-39DC-A405-0103-E65697C2C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984D51-FBC7-A509-1497-8EFE5178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3ADC2F-4584-823B-57F3-61CAB8E63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6D1283-ABC3-AD10-9FEB-6152102B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885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8BB666-B161-FF3E-C244-ED6C07B8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0E3DA8-C455-A2DB-0234-40E751AA01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072485E-C671-A2D9-6993-4006F0B91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76977C6-B1D1-D2A0-BE16-51B10577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2FAEFE-E0C1-8A0B-706A-B498A24B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3D9805-DCD2-B6B6-C314-0D8333B9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47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5007C0-A842-25A7-DEC1-8DDE8BCE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4D018D3-E3D2-F700-426E-F50B0A341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1C5A22-0F49-F3F3-10FD-FF0C5B7F1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5EEE597-2929-677E-5FED-3313DA30F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DCE1E55-7B46-C8E3-2F09-51B5EA051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82B9151-F0CA-1021-E357-C4294BB4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3843961-8FC5-A1B6-3DF8-11F81A9F1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A11D78C-CADF-3061-B93C-45E18C09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34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FD1A7-2EDA-D662-32F7-BC6FACB3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1663FAB-1688-054B-A921-B53118EE4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26C914-327C-05D6-88ED-E5E429DB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E04792-1F7A-8271-9D7C-AF61455E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078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331B531-9814-44E2-663E-17AAD2F2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80CE7E2-DB7C-6BB6-625F-C9A178FB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7CEB21-9444-E4EB-CDBF-DC979235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9006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EA5EA2-0DBE-4BA7-18D1-33FDAF21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66162E-3F43-3307-9653-5619531C9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061B68-816C-50ED-2538-7A92A7018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08FDF5B-0F87-F95B-69A0-23CABAE77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CD65311-D7F8-A86C-CD56-4436C281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379E5A7-5B17-2659-1EE7-367631DD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09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47189-05C7-71FF-6C27-0D9F5B7C8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B9BC325-81A9-4D1A-2735-2C172CAC3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0DC230D-8C06-206B-831F-C335919D0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7DD869-CFB1-FE07-26C5-213F5017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00F799-6C0F-F10B-5848-26EFDD4F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60329B-E09F-7052-4F30-24094636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927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BEADFFA-FAD3-F404-3CF6-1AB40D97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E7F1BC-88D0-09C6-305A-3A124A8EE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796B94-7F34-B69C-4552-3433D6B12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F7B8F-9FAA-47F8-B826-43E469FB550C}" type="datetimeFigureOut">
              <a:rPr lang="fr-FR" smtClean="0"/>
              <a:t>13/11/2023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DF1A33-9870-5789-DE6E-059969AE4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91F030-56D4-3B67-A2BF-FD1FDA244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B2430-F948-4965-97CD-70AC34F9ECF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34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facebook.com/hashtag/madchips?__eep__=6&amp;__tn__=*NK*F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7.jpg"/><Relationship Id="rId2" Type="http://schemas.openxmlformats.org/officeDocument/2006/relationships/hyperlink" Target="https://www.facebook.com/hashtag/mad?__eep__=6&amp;__tn__=*NK*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facebook.com/hashtag/tunisie?__eep__=6&amp;__tn__=*NK*F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facebook.com/hashtag/madcorns?__eep__=6&amp;__tn__=*NK*F" TargetMode="External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facebook.com/hashtag/madchips?__eep__=6&amp;__tn__=*NK*F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8.png"/><Relationship Id="rId2" Type="http://schemas.openxmlformats.org/officeDocument/2006/relationships/hyperlink" Target="https://www.facebook.com/hashtag/mad?__eep__=6&amp;__tn__=*NK*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facebook.com/hashtag/tunisie?__eep__=6&amp;__tn__=*NK*F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facebook.com/hashtag/madcorns?__eep__=6&amp;__tn__=*NK*F" TargetMode="External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facebook.com/hashtag/madchips?__eep__=6&amp;__tn__=*NK*F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19.jpg"/><Relationship Id="rId2" Type="http://schemas.openxmlformats.org/officeDocument/2006/relationships/hyperlink" Target="https://www.facebook.com/hashtag/mad?__eep__=6&amp;__tn__=*NK*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facebook.com/hashtag/tunisie?__eep__=6&amp;__tn__=*NK*F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facebook.com/hashtag/madfritz?__eep__=6&amp;__tn__=*NK*F" TargetMode="External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hyperlink" Target="https://www.facebook.com/hashtag/mad?__eep__=6&amp;__tn__=*NK*F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facebook.com/hashtag/madchips?__eep__=6&amp;__tn__=*NK*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20.jp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hyperlink" Target="https://www.facebook.com/hashtag/tunisie?__eep__=6&amp;__tn__=*NK*F" TargetMode="Externa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facebook.com/hashtag/madchips?__eep__=6&amp;__tn__=*NK*F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23.jpg"/><Relationship Id="rId2" Type="http://schemas.openxmlformats.org/officeDocument/2006/relationships/hyperlink" Target="https://www.facebook.com/hashtag/mad?__eep__=6&amp;__tn__=*NK*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facebook.com/hashtag/tunisie?__eep__=6&amp;__tn__=*NK*F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facebook.com/hashtag/madfritz?__eep__=6&amp;__tn__=*NK*F" TargetMode="External"/><Relationship Id="rId9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facebook.com/hashtag/madchips?__eep__=6&amp;__tn__=*NK*F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24.png"/><Relationship Id="rId2" Type="http://schemas.openxmlformats.org/officeDocument/2006/relationships/hyperlink" Target="https://www.facebook.com/hashtag/mad?__eep__=6&amp;__tn__=*NK*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facebook.com/hashtag/tunisie?__eep__=6&amp;__tn__=*NK*F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facebook.com/hashtag/madcorns?__eep__=6&amp;__tn__=*NK*F" TargetMode="External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facebook.com/hashtag/madchips?__eep__=6&amp;__tn__=*NK*F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28.jpg"/><Relationship Id="rId2" Type="http://schemas.openxmlformats.org/officeDocument/2006/relationships/hyperlink" Target="https://www.facebook.com/hashtag/mad?__eep__=6&amp;__tn__=*NK*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facebook.com/hashtag/tunisie?__eep__=6&amp;__tn__=*NK*F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facebook.com/hashtag/madfritz?__eep__=6&amp;__tn__=*NK*F" TargetMode="External"/><Relationship Id="rId9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facebook.com/hashtag/madchips?__eep__=6&amp;__tn__=*NK*F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29.png"/><Relationship Id="rId2" Type="http://schemas.openxmlformats.org/officeDocument/2006/relationships/hyperlink" Target="https://www.facebook.com/hashtag/mad?__eep__=6&amp;__tn__=*NK*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facebook.com/hashtag/tunisie?__eep__=6&amp;__tn__=*NK*F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facebook.com/hashtag/madcorns?__eep__=6&amp;__tn__=*NK*F" TargetMode="External"/><Relationship Id="rId9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hyperlink" Target="https://www.facebook.com/hashtag/madsignature?__eep__=6&amp;__tn__=*NK*F" TargetMode="External"/><Relationship Id="rId7" Type="http://schemas.openxmlformats.org/officeDocument/2006/relationships/hyperlink" Target="https://www.facebook.com/hashtag/haloween?__eep__=6&amp;__tn__=*NK*F" TargetMode="External"/><Relationship Id="rId12" Type="http://schemas.openxmlformats.org/officeDocument/2006/relationships/image" Target="../media/image11.png"/><Relationship Id="rId2" Type="http://schemas.openxmlformats.org/officeDocument/2006/relationships/hyperlink" Target="https://www.facebook.com/hashtag/mad?__eep__=6&amp;__tn__=*NK*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hashtag/chips?__eep__=6&amp;__tn__=*NK*F" TargetMode="External"/><Relationship Id="rId11" Type="http://schemas.openxmlformats.org/officeDocument/2006/relationships/image" Target="../media/image10.svg"/><Relationship Id="rId5" Type="http://schemas.openxmlformats.org/officeDocument/2006/relationships/hyperlink" Target="https://www.facebook.com/hashtag/huiledolive?__eep__=6&amp;__tn__=*NK*F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www.facebook.com/hashtag/olive?__eep__=6&amp;__tn__=*NK*F" TargetMode="External"/><Relationship Id="rId9" Type="http://schemas.openxmlformats.org/officeDocument/2006/relationships/image" Target="../media/image8.svg"/><Relationship Id="rId1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facebook.com/hashtag/madchips?__eep__=6&amp;__tn__=*NK*F" TargetMode="External"/><Relationship Id="rId7" Type="http://schemas.openxmlformats.org/officeDocument/2006/relationships/image" Target="../media/image8.svg"/><Relationship Id="rId12" Type="http://schemas.openxmlformats.org/officeDocument/2006/relationships/image" Target="../media/image31.jpg"/><Relationship Id="rId2" Type="http://schemas.openxmlformats.org/officeDocument/2006/relationships/hyperlink" Target="https://www.facebook.com/hashtag/mad?__eep__=6&amp;__tn__=*NK*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hyperlink" Target="https://www.facebook.com/hashtag/haloween2023?__eep__=6&amp;__tn__=*NK*F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www.facebook.com/hashtag/tunisie?__eep__=6&amp;__tn__=*NK*F" TargetMode="External"/><Relationship Id="rId9" Type="http://schemas.openxmlformats.org/officeDocument/2006/relationships/image" Target="../media/image10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dchipstn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hyperlink" Target="https://www.instagram.com/mad_chips_tn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hashtag/tunisie?__eep__=6&amp;__tn__=*NK*F" TargetMode="External"/><Relationship Id="rId13" Type="http://schemas.openxmlformats.org/officeDocument/2006/relationships/image" Target="../media/image10.svg"/><Relationship Id="rId3" Type="http://schemas.openxmlformats.org/officeDocument/2006/relationships/hyperlink" Target="https://www.facebook.com/hashtag/mad?__eep__=6&amp;__tn__=*NK*F" TargetMode="External"/><Relationship Id="rId7" Type="http://schemas.openxmlformats.org/officeDocument/2006/relationships/hyperlink" Target="https://www.facebook.com/hashtag/food?__eep__=6&amp;__tn__=*NK*F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hashtag/chips?__eep__=6&amp;__tn__=*NK*F" TargetMode="External"/><Relationship Id="rId11" Type="http://schemas.openxmlformats.org/officeDocument/2006/relationships/image" Target="../media/image8.svg"/><Relationship Id="rId5" Type="http://schemas.openxmlformats.org/officeDocument/2006/relationships/hyperlink" Target="https://www.facebook.com/hashtag/madfritz?__eep__=6&amp;__tn__=*NK*F" TargetMode="Externa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hyperlink" Target="https://www.facebook.com/hashtag/madchips?__eep__=6&amp;__tn__=*NK*F" TargetMode="External"/><Relationship Id="rId9" Type="http://schemas.openxmlformats.org/officeDocument/2006/relationships/hyperlink" Target="https://www.facebook.com/hashtag/snacks?__eep__=6&amp;__tn__=*NK*F" TargetMode="Externa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hyperlink" Target="https://www.facebook.com/hashtag/mad?__eep__=6&amp;__tn__=*NK*F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hashtag/tunisie?__eep__=6&amp;__tn__=*NK*F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www.facebook.com/hashtag/madcorns?__eep__=6&amp;__tn__=*NK*F" TargetMode="External"/><Relationship Id="rId10" Type="http://schemas.openxmlformats.org/officeDocument/2006/relationships/image" Target="../media/image10.svg"/><Relationship Id="rId4" Type="http://schemas.openxmlformats.org/officeDocument/2006/relationships/hyperlink" Target="https://www.facebook.com/hashtag/madchips?__eep__=6&amp;__tn__=*NK*F" TargetMode="Externa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hyperlink" Target="https://www.facebook.com/hashtag/madchips?__eep__=6&amp;__tn__=*NK*F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facebook.com/hashtag/mad?__eep__=6&amp;__tn__=*NK*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4.jp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hyperlink" Target="https://www.facebook.com/hashtag/tunisie?__eep__=6&amp;__tn__=*NK*F" TargetMode="Externa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blue and white text&#10;&#10;Description automatically generated">
            <a:extLst>
              <a:ext uri="{FF2B5EF4-FFF2-40B4-BE49-F238E27FC236}">
                <a16:creationId xmlns:a16="http://schemas.microsoft.com/office/drawing/2014/main" id="{FF60F50B-C3EB-7FCA-632E-91EB1AC740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5" b="2287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86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07722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r"/>
                      <a:r>
                        <a:rPr lang="ar-AE" sz="1800" b="0" dirty="0"/>
                        <a:t>واللمة مع الأصحاب 🤩🤗</a:t>
                      </a:r>
                      <a:r>
                        <a:rPr lang="fr-FR" sz="1800" b="0" dirty="0"/>
                        <a:t> MAD </a:t>
                      </a:r>
                      <a:r>
                        <a:rPr lang="ar-AE" sz="1800" b="0" dirty="0"/>
                        <a:t>ال</a:t>
                      </a:r>
                      <a:endParaRPr lang="fr-FR" sz="1800" b="0" dirty="0"/>
                    </a:p>
                    <a:p>
                      <a:r>
                        <a:rPr lang="fr-FR" i="0" u="sng" dirty="0">
                          <a:solidFill>
                            <a:srgbClr val="E4E6EB"/>
                          </a:solidFill>
                          <a:effectLst/>
                          <a:hlinkClick r:id="rId2"/>
                        </a:rPr>
                        <a:t>#MAD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3"/>
                        </a:rPr>
                        <a:t>#madchips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4"/>
                        </a:rPr>
                        <a:t>#madcorns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5"/>
                        </a:rPr>
                        <a:t>#tunisie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:Lundi, 9 octobre 2023            temps : 12:33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1,1K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 commentaires</a:t>
            </a:r>
            <a:endParaRPr lang="fr-FR" sz="160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partages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116F5D-A5EA-0E52-B35E-C36A72B146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403" y="1743542"/>
            <a:ext cx="4034301" cy="40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5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470207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r"/>
                      <a:r>
                        <a:rPr lang="fr-FR" sz="1800" b="0" dirty="0"/>
                        <a:t>😍 </a:t>
                      </a:r>
                      <a:r>
                        <a:rPr lang="ar-AE" sz="1800" b="0" dirty="0"/>
                        <a:t>تجيكم وتفرحكم وين انتوما</a:t>
                      </a:r>
                      <a:r>
                        <a:rPr lang="fr-FR" sz="1800" b="0" dirty="0"/>
                        <a:t> MAD </a:t>
                      </a:r>
                      <a:r>
                        <a:rPr lang="ar-AE" sz="1800" b="0" dirty="0"/>
                        <a:t>ال</a:t>
                      </a:r>
                      <a:endParaRPr lang="fr-FR" sz="1800" b="0" dirty="0"/>
                    </a:p>
                    <a:p>
                      <a:r>
                        <a:rPr lang="fr-FR" i="0" u="sng" dirty="0">
                          <a:solidFill>
                            <a:srgbClr val="E4E6EB"/>
                          </a:solidFill>
                          <a:effectLst/>
                          <a:hlinkClick r:id="rId2"/>
                        </a:rPr>
                        <a:t>#MAD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3"/>
                        </a:rPr>
                        <a:t>#madchips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4"/>
                        </a:rPr>
                        <a:t>#madcorns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5"/>
                        </a:rPr>
                        <a:t>#tunisie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:Mardi, 10 octobre 2023 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dirty="0"/>
              <a:t>89</a:t>
            </a: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 commentaires</a:t>
            </a:r>
            <a:endParaRPr lang="fr-FR" sz="160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partage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282A30-9585-A613-D59E-26E01E9489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174" y="1730141"/>
            <a:ext cx="4027187" cy="40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6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84310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r"/>
                      <a:r>
                        <a:rPr lang="fr-FR" sz="1800" b="0" dirty="0"/>
                        <a:t>🌘</a:t>
                      </a:r>
                      <a:r>
                        <a:rPr lang="ar-AE" sz="1800" b="0" dirty="0" err="1"/>
                        <a:t>بنة</a:t>
                      </a:r>
                      <a:r>
                        <a:rPr lang="ar-AE" sz="1800" b="0" dirty="0"/>
                        <a:t> تسحر</a:t>
                      </a:r>
                      <a:r>
                        <a:rPr lang="fr-FR" sz="1800" b="0" dirty="0"/>
                        <a:t> MAD FRITZ</a:t>
                      </a:r>
                      <a:r>
                        <a:rPr lang="ar-AE" sz="1800" b="0" dirty="0" err="1"/>
                        <a:t>بنة</a:t>
                      </a:r>
                      <a:r>
                        <a:rPr lang="ar-AE" sz="1800" b="0" dirty="0"/>
                        <a:t> </a:t>
                      </a:r>
                      <a:endParaRPr lang="fr-FR" sz="1800" b="0" dirty="0"/>
                    </a:p>
                    <a:p>
                      <a:r>
                        <a:rPr lang="fr-FR" i="0" u="sng" dirty="0">
                          <a:solidFill>
                            <a:srgbClr val="E4E6EB"/>
                          </a:solidFill>
                          <a:effectLst/>
                          <a:hlinkClick r:id="rId2"/>
                        </a:rPr>
                        <a:t>#MAD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3"/>
                        </a:rPr>
                        <a:t>#madchips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4"/>
                        </a:rPr>
                        <a:t>#madfritz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5"/>
                        </a:rPr>
                        <a:t>#tunisie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:Mercredi, 11 octobre 2023   temps : 10:50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dirty="0"/>
              <a:t>947</a:t>
            </a: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commentaires</a:t>
            </a:r>
            <a:endParaRPr lang="fr-FR" sz="1600" dirty="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partage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282A30-9585-A613-D59E-26E01E9489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174" y="1765550"/>
            <a:ext cx="4027187" cy="40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6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23619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l"/>
                      <a:r>
                        <a:rPr lang="fr-FR" sz="1800" b="0" dirty="0"/>
                        <a:t>MAD Chips cheese 🧀 : Le goût qui rembobine 🧵🧟‍♂️</a:t>
                      </a:r>
                    </a:p>
                    <a:p>
                      <a:r>
                        <a:rPr lang="fr-FR" i="0" u="sng" dirty="0">
                          <a:solidFill>
                            <a:srgbClr val="E4E6EB"/>
                          </a:solidFill>
                          <a:effectLst/>
                          <a:hlinkClick r:id="rId2"/>
                        </a:rPr>
                        <a:t>#madchips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3"/>
                        </a:rPr>
                        <a:t>#mad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4"/>
                        </a:rPr>
                        <a:t>#tunisie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:Vendredi, 13 octobre 2023    temps : 16:06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dirty="0"/>
              <a:t>1,1K</a:t>
            </a: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commentaire</a:t>
            </a:r>
            <a:endParaRPr lang="fr-FR" sz="1600" dirty="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partage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282A30-9585-A613-D59E-26E01E9489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174" y="1765550"/>
            <a:ext cx="4027187" cy="40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19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8" name="Rectangle 217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0" name="Graphic 169" descr="Blog">
            <a:extLst>
              <a:ext uri="{FF2B5EF4-FFF2-40B4-BE49-F238E27FC236}">
                <a16:creationId xmlns:a16="http://schemas.microsoft.com/office/drawing/2014/main" id="{7A4C4C14-2048-1430-9166-1E9D9857B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25" name="Arc 224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F21A571-2ACD-7190-D48B-4BE10740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fr-FR" b="1" dirty="0"/>
              <a:t>Constatations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7DB2AF8-9474-1271-D1EC-B4EEDF10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64640"/>
            <a:ext cx="5257800" cy="5181600"/>
          </a:xfrm>
        </p:spPr>
        <p:txBody>
          <a:bodyPr>
            <a:normAutofit/>
          </a:bodyPr>
          <a:lstStyle/>
          <a:p>
            <a:r>
              <a:rPr lang="fr-FR" sz="1800" b="1" dirty="0"/>
              <a:t>Semaine 09 octobre </a:t>
            </a:r>
            <a:r>
              <a:rPr lang="fr-FR" sz="1800" b="1" dirty="0">
                <a:sym typeface="Wingdings" panose="05000000000000000000" pitchFamily="2" charset="2"/>
              </a:rPr>
              <a:t> 15 octobre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Nombre de publication 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4 publications par semaine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Type de publication 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4 publications éducatifs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3 publications : photos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1 publication : reel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Hashtags 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Présence des hashtags </a:t>
            </a:r>
          </a:p>
          <a:p>
            <a:pPr marL="457200" lvl="1" indent="0">
              <a:buNone/>
            </a:pPr>
            <a:endParaRPr lang="fr-FR" sz="1600" b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Nombre de j’aimes élevé =&gt; interaction importante par les utilisateurs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Nombre de commentaires et de partages faible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Présentation de 3 articles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1 post sur l’article MAD Fritz goût cheese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1 post pour l’article MAD Corn’s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1 post pour l’article MAD Chips goût cheese</a:t>
            </a:r>
          </a:p>
        </p:txBody>
      </p:sp>
    </p:spTree>
    <p:extLst>
      <p:ext uri="{BB962C8B-B14F-4D97-AF65-F5344CB8AC3E}">
        <p14:creationId xmlns:p14="http://schemas.microsoft.com/office/powerpoint/2010/main" val="3477539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C4B24C7E-2D5E-4C4E-9CD5-D61F243C9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9072643-A0EC-42FB-B66A-24C0E6FFD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2" y="1846371"/>
            <a:ext cx="12048829" cy="3165257"/>
            <a:chOff x="143163" y="5763486"/>
            <a:chExt cx="12048829" cy="739555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45065" y="5763486"/>
              <a:ext cx="11546927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FB1B595-4E0E-4913-822E-EB9B40163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434108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3C48EA58-53D6-4E4A-9BDB-087D3461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0752" y="389517"/>
            <a:ext cx="6686629" cy="60586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845ABEB-4401-3E29-408A-12BC4FEA6C08}"/>
              </a:ext>
            </a:extLst>
          </p:cNvPr>
          <p:cNvSpPr txBox="1"/>
          <p:nvPr/>
        </p:nvSpPr>
        <p:spPr>
          <a:xfrm>
            <a:off x="955964" y="968432"/>
            <a:ext cx="5597236" cy="4921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SEMAINE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16 - 22 octobre  </a:t>
            </a:r>
          </a:p>
        </p:txBody>
      </p:sp>
    </p:spTree>
    <p:extLst>
      <p:ext uri="{BB962C8B-B14F-4D97-AF65-F5344CB8AC3E}">
        <p14:creationId xmlns:p14="http://schemas.microsoft.com/office/powerpoint/2010/main" val="403757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937914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l"/>
                      <a:r>
                        <a:rPr lang="en-US" sz="1800" b="0" dirty="0"/>
                        <a:t>TRICK OR MAD FRITZ ? 🎃</a:t>
                      </a:r>
                      <a:endParaRPr lang="fr-FR" sz="1800" b="0" dirty="0"/>
                    </a:p>
                    <a:p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2"/>
                        </a:rPr>
                        <a:t>#MAD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3"/>
                        </a:rPr>
                        <a:t>#madchips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4"/>
                        </a:rPr>
                        <a:t>#madfritz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5"/>
                        </a:rPr>
                        <a:t>#tunisie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:Lundi, 16 octobre 2023          temps : 18:00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537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0 commentaire</a:t>
            </a:r>
            <a:endParaRPr lang="fr-FR" sz="1600" dirty="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partage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116F5D-A5EA-0E52-B35E-C36A72B146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403" y="1743542"/>
            <a:ext cx="4034301" cy="40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55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201088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r"/>
                      <a:r>
                        <a:rPr lang="fr-FR" sz="1800" b="0" dirty="0"/>
                        <a:t>😍 </a:t>
                      </a:r>
                      <a:r>
                        <a:rPr lang="ar-AE" sz="1800" b="0" dirty="0"/>
                        <a:t>تجيكم وتفرحكم وين انتوما</a:t>
                      </a:r>
                      <a:r>
                        <a:rPr lang="fr-FR" sz="1800" b="0" dirty="0"/>
                        <a:t> MAD </a:t>
                      </a:r>
                      <a:r>
                        <a:rPr lang="ar-AE" sz="1800" b="0" dirty="0"/>
                        <a:t>ال</a:t>
                      </a:r>
                      <a:endParaRPr lang="fr-FR" sz="1800" b="0" dirty="0"/>
                    </a:p>
                    <a:p>
                      <a:r>
                        <a:rPr lang="fr-FR" i="0" u="sng" dirty="0">
                          <a:solidFill>
                            <a:srgbClr val="E4E6EB"/>
                          </a:solidFill>
                          <a:effectLst/>
                          <a:hlinkClick r:id="rId2"/>
                        </a:rPr>
                        <a:t>#MAD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3"/>
                        </a:rPr>
                        <a:t>#madchips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4"/>
                        </a:rPr>
                        <a:t>#madcorns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5"/>
                        </a:rPr>
                        <a:t>#tunisie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:Mardi, 17 octobre 2023 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dirty="0"/>
              <a:t>16</a:t>
            </a: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0 commentaire</a:t>
            </a:r>
            <a:endParaRPr lang="fr-FR" sz="1600" dirty="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partage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4ABE865E-A421-D8DE-1256-BF38D151F9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74" y="1754819"/>
            <a:ext cx="3933559" cy="41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54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352386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r"/>
                      <a:r>
                        <a:rPr lang="fr-FR" sz="1800" b="0" dirty="0"/>
                        <a:t>🇵🇸 </a:t>
                      </a:r>
                      <a:r>
                        <a:rPr lang="ar-AE" sz="1800" b="0" dirty="0"/>
                        <a:t>نحن نقف مع فلسطين❤️فلسطين حرة</a:t>
                      </a:r>
                      <a:endParaRPr lang="fr-FR" sz="1800" b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informationnel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:Jeudi, 19 octobre 2023           temps : 17:03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dirty="0"/>
              <a:t>12</a:t>
            </a: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0 commentaire</a:t>
            </a:r>
            <a:endParaRPr lang="fr-FR" sz="1600" dirty="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partage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BE865E-A421-D8DE-1256-BF38D151F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174" y="1865555"/>
            <a:ext cx="3933559" cy="393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90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F21A571-2ACD-7190-D48B-4BE10740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fr-FR" sz="4800" b="1" dirty="0"/>
              <a:t>Constatations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7DB2AF8-9474-1271-D1EC-B4EEDF10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934720"/>
            <a:ext cx="5542387" cy="5079999"/>
          </a:xfrm>
        </p:spPr>
        <p:txBody>
          <a:bodyPr anchor="t">
            <a:normAutofit/>
          </a:bodyPr>
          <a:lstStyle/>
          <a:p>
            <a:r>
              <a:rPr lang="fr-FR" sz="1800" b="1" dirty="0"/>
              <a:t>Semaine 16 octobre </a:t>
            </a:r>
            <a:r>
              <a:rPr lang="fr-FR" sz="1800" b="1" dirty="0">
                <a:sym typeface="Wingdings" panose="05000000000000000000" pitchFamily="2" charset="2"/>
              </a:rPr>
              <a:t> 22 octobre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Nombre de publication 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3 publications par semaine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Type de publication 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2 publications éducatives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1 publication informationnelle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2 publications : photos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1 publication : reel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Hashtag</a:t>
            </a:r>
            <a:r>
              <a:rPr lang="fr-FR" sz="1600" dirty="0">
                <a:sym typeface="Wingdings" panose="05000000000000000000" pitchFamily="2" charset="2"/>
              </a:rPr>
              <a:t> 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Présence des hashtags </a:t>
            </a:r>
          </a:p>
          <a:p>
            <a:pPr marL="457200" lvl="1" indent="0">
              <a:buNone/>
            </a:pPr>
            <a:endParaRPr lang="fr-FR" sz="1600" b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Nombre de j’aimes diminue =&gt; interaction diminue par les utilisateurs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Nombre de commentaires et de partages faible</a:t>
            </a:r>
          </a:p>
          <a:p>
            <a:pPr marL="457200" lvl="1" indent="0">
              <a:buNone/>
            </a:pPr>
            <a:endParaRPr lang="fr-FR" sz="15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Présentation de 1 article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>
                <a:sym typeface="Wingdings" panose="05000000000000000000" pitchFamily="2" charset="2"/>
              </a:rPr>
              <a:t>1 post sur l’article MAD Fritz goût </a:t>
            </a:r>
            <a:r>
              <a:rPr lang="fr-FR" sz="1400" dirty="0" err="1">
                <a:sym typeface="Wingdings" panose="05000000000000000000" pitchFamily="2" charset="2"/>
              </a:rPr>
              <a:t>katchup</a:t>
            </a:r>
            <a:r>
              <a:rPr lang="fr-FR" sz="14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fr-FR" sz="15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3379223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white text&#10;&#10;Description automatically generated">
            <a:extLst>
              <a:ext uri="{FF2B5EF4-FFF2-40B4-BE49-F238E27FC236}">
                <a16:creationId xmlns:a16="http://schemas.microsoft.com/office/drawing/2014/main" id="{76925ECC-D713-DE81-2BAC-8FF406F93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66" y="364143"/>
            <a:ext cx="3426462" cy="342646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61DF3-D2DD-D037-79D9-22A0AF34109A}"/>
              </a:ext>
            </a:extLst>
          </p:cNvPr>
          <p:cNvSpPr txBox="1"/>
          <p:nvPr/>
        </p:nvSpPr>
        <p:spPr>
          <a:xfrm>
            <a:off x="5162719" y="4495568"/>
            <a:ext cx="6586915" cy="190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SNACKS TUNISIA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entreprise</a:t>
            </a:r>
            <a:r>
              <a:rPr lang="en-US" dirty="0"/>
              <a:t> </a:t>
            </a:r>
            <a:r>
              <a:rPr lang="en-US" dirty="0" err="1"/>
              <a:t>industrielle</a:t>
            </a:r>
            <a:r>
              <a:rPr lang="en-US" dirty="0"/>
              <a:t> </a:t>
            </a:r>
            <a:r>
              <a:rPr lang="en-US" dirty="0" err="1"/>
              <a:t>Tunisienne</a:t>
            </a:r>
            <a:r>
              <a:rPr lang="en-US" dirty="0"/>
              <a:t> </a:t>
            </a:r>
            <a:r>
              <a:rPr lang="en-US" dirty="0" err="1"/>
              <a:t>basée</a:t>
            </a:r>
            <a:r>
              <a:rPr lang="en-US" dirty="0"/>
              <a:t> à </a:t>
            </a:r>
            <a:r>
              <a:rPr lang="en-US" dirty="0" err="1"/>
              <a:t>Siliana</a:t>
            </a:r>
            <a:r>
              <a:rPr lang="en-US" dirty="0"/>
              <a:t> au </a:t>
            </a:r>
            <a:r>
              <a:rPr lang="en-US" dirty="0" err="1"/>
              <a:t>nord</a:t>
            </a:r>
            <a:r>
              <a:rPr lang="en-US" dirty="0"/>
              <a:t> </a:t>
            </a:r>
            <a:r>
              <a:rPr lang="en-US" dirty="0" err="1"/>
              <a:t>ouest</a:t>
            </a:r>
            <a:r>
              <a:rPr lang="en-US" dirty="0"/>
              <a:t> de la </a:t>
            </a:r>
            <a:r>
              <a:rPr lang="en-US" dirty="0" err="1"/>
              <a:t>Tunisie</a:t>
            </a:r>
            <a:r>
              <a:rPr lang="en-US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Elle se </a:t>
            </a:r>
            <a:r>
              <a:rPr lang="en-US" dirty="0" err="1"/>
              <a:t>spécialise</a:t>
            </a:r>
            <a:r>
              <a:rPr lang="en-US" dirty="0"/>
              <a:t> </a:t>
            </a:r>
            <a:r>
              <a:rPr lang="en-US" dirty="0" err="1"/>
              <a:t>principalement</a:t>
            </a:r>
            <a:r>
              <a:rPr lang="en-US" dirty="0"/>
              <a:t> dans la production de snacks </a:t>
            </a:r>
            <a:r>
              <a:rPr lang="en-US" dirty="0" err="1"/>
              <a:t>salés</a:t>
            </a:r>
            <a:r>
              <a:rPr lang="en-US" dirty="0"/>
              <a:t> sous la marque « MAD » et </a:t>
            </a:r>
            <a:r>
              <a:rPr lang="en-US" dirty="0" err="1"/>
              <a:t>offre</a:t>
            </a:r>
            <a:r>
              <a:rPr lang="en-US" dirty="0"/>
              <a:t> à </a:t>
            </a:r>
            <a:r>
              <a:rPr lang="en-US" dirty="0" err="1"/>
              <a:t>ses</a:t>
            </a:r>
            <a:r>
              <a:rPr lang="en-US" dirty="0"/>
              <a:t> clients </a:t>
            </a:r>
            <a:r>
              <a:rPr lang="en-US" dirty="0" err="1"/>
              <a:t>une</a:t>
            </a:r>
            <a:r>
              <a:rPr lang="en-US" dirty="0"/>
              <a:t> large </a:t>
            </a:r>
            <a:r>
              <a:rPr lang="en-US" dirty="0" err="1"/>
              <a:t>gamme</a:t>
            </a:r>
            <a:r>
              <a:rPr lang="en-US" dirty="0"/>
              <a:t> de </a:t>
            </a:r>
            <a:r>
              <a:rPr lang="en-US" dirty="0" err="1"/>
              <a:t>produits</a:t>
            </a:r>
            <a:r>
              <a:rPr lang="en-US" dirty="0"/>
              <a:t> snacks de </a:t>
            </a:r>
            <a:r>
              <a:rPr lang="en-US" dirty="0" err="1"/>
              <a:t>qualité</a:t>
            </a:r>
            <a:r>
              <a:rPr lang="en-US" dirty="0"/>
              <a:t>.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E49D130B-2721-D0FC-3F9D-34FD88924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250803"/>
              </p:ext>
            </p:extLst>
          </p:nvPr>
        </p:nvGraphicFramePr>
        <p:xfrm>
          <a:off x="6985773" y="1380470"/>
          <a:ext cx="3759778" cy="1393807"/>
        </p:xfrm>
        <a:graphic>
          <a:graphicData uri="http://schemas.openxmlformats.org/drawingml/2006/table">
            <a:tbl>
              <a:tblPr>
                <a:noFill/>
                <a:tableStyleId>{3B4B98B0-60AC-42C2-AFA5-B58CD77FA1E5}</a:tableStyleId>
              </a:tblPr>
              <a:tblGrid>
                <a:gridCol w="3759778">
                  <a:extLst>
                    <a:ext uri="{9D8B030D-6E8A-4147-A177-3AD203B41FA5}">
                      <a16:colId xmlns:a16="http://schemas.microsoft.com/office/drawing/2014/main" val="1391716784"/>
                    </a:ext>
                  </a:extLst>
                </a:gridCol>
              </a:tblGrid>
              <a:tr h="1393807">
                <a:tc>
                  <a:txBody>
                    <a:bodyPr/>
                    <a:lstStyle/>
                    <a:p>
                      <a:pPr algn="ctr"/>
                      <a:r>
                        <a:rPr lang="fr-FR" sz="3300" b="1" cap="none" spc="0">
                          <a:solidFill>
                            <a:schemeClr val="tx1"/>
                          </a:solidFill>
                        </a:rPr>
                        <a:t>Présentation de la marque</a:t>
                      </a:r>
                    </a:p>
                  </a:txBody>
                  <a:tcPr marL="414909" marR="489001" marT="150876" marB="150876">
                    <a:lnL w="28575" cap="flat" cmpd="sng" algn="ctr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28575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9244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814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845ABEB-4401-3E29-408A-12BC4FEA6C08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SEMAINE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23 - 29 octobre 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raphic 64" descr="Calendar Week">
            <a:extLst>
              <a:ext uri="{FF2B5EF4-FFF2-40B4-BE49-F238E27FC236}">
                <a16:creationId xmlns:a16="http://schemas.microsoft.com/office/drawing/2014/main" id="{223E7F7E-55ED-D697-BB90-9577E70FE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12" y="666728"/>
            <a:ext cx="5465791" cy="5465791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909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972436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r"/>
                      <a:r>
                        <a:rPr lang="fr-FR" sz="1800" b="0" dirty="0"/>
                        <a:t>🎃🔥</a:t>
                      </a:r>
                      <a:r>
                        <a:rPr lang="ar-AE" sz="1800" b="0" dirty="0" err="1"/>
                        <a:t>بِنّة</a:t>
                      </a:r>
                      <a:r>
                        <a:rPr lang="ar-AE" sz="1800" b="0" dirty="0"/>
                        <a:t> تْهَبل</a:t>
                      </a:r>
                      <a:endParaRPr lang="fr-FR" sz="1800" b="0" dirty="0"/>
                    </a:p>
                    <a:p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2"/>
                        </a:rPr>
                        <a:t>#MAD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3"/>
                        </a:rPr>
                        <a:t>#madchips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4"/>
                        </a:rPr>
                        <a:t>#MADFRITZ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5"/>
                        </a:rPr>
                        <a:t>#tunisie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:Lundi, 23 octobre 2023          temps : 15:40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8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commentaire</a:t>
            </a:r>
            <a:endParaRPr lang="fr-FR" sz="1600" dirty="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partages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116F5D-A5EA-0E52-B35E-C36A72B146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403" y="1743542"/>
            <a:ext cx="4034301" cy="40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75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321916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r"/>
                      <a:r>
                        <a:rPr lang="fr-FR" sz="1800" b="0" dirty="0"/>
                        <a:t>😍 </a:t>
                      </a:r>
                      <a:r>
                        <a:rPr lang="ar-AE" sz="1800" b="0" dirty="0"/>
                        <a:t>تجيكم وتفرحكم وين انتوما</a:t>
                      </a:r>
                      <a:r>
                        <a:rPr lang="fr-FR" sz="1800" b="0" dirty="0"/>
                        <a:t> MAD </a:t>
                      </a:r>
                      <a:r>
                        <a:rPr lang="ar-AE" sz="1800" b="0" dirty="0"/>
                        <a:t>ال</a:t>
                      </a:r>
                      <a:endParaRPr lang="fr-FR" sz="1800" b="0" dirty="0"/>
                    </a:p>
                    <a:p>
                      <a:r>
                        <a:rPr lang="fr-FR" i="0" u="sng" dirty="0">
                          <a:solidFill>
                            <a:srgbClr val="E4E6EB"/>
                          </a:solidFill>
                          <a:effectLst/>
                          <a:hlinkClick r:id="rId2"/>
                        </a:rPr>
                        <a:t>#MAD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3"/>
                        </a:rPr>
                        <a:t>#madchips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4"/>
                        </a:rPr>
                        <a:t>#madcorns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5"/>
                        </a:rPr>
                        <a:t>#tunisie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:Mercredi, 25 octobre 2023 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400" dirty="0"/>
              <a:t>7</a:t>
            </a: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0 commentaire</a:t>
            </a:r>
            <a:endParaRPr lang="fr-FR" sz="1600" dirty="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partage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E06CAB-A995-A92A-44C9-36DFFEE7D8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173" y="1760474"/>
            <a:ext cx="3978667" cy="413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89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302938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AE" sz="1800" b="0" dirty="0">
                          <a:latin typeface="+mn-lt"/>
                        </a:rPr>
                        <a:t>🧂🌶️🌿</a:t>
                      </a:r>
                      <a:r>
                        <a:rPr lang="fr-FR" sz="1800" b="0" dirty="0">
                          <a:latin typeface="+mn-lt"/>
                        </a:rPr>
                        <a:t>Triple </a:t>
                      </a:r>
                      <a:r>
                        <a:rPr lang="ar-AE" sz="1800" b="0" dirty="0" err="1">
                          <a:latin typeface="+mn-lt"/>
                        </a:rPr>
                        <a:t>البِنّة</a:t>
                      </a:r>
                      <a:r>
                        <a:rPr lang="fr-FR" sz="1800" b="0" dirty="0">
                          <a:latin typeface="+mn-lt"/>
                        </a:rPr>
                        <a:t> 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 Signature</a:t>
                      </a:r>
                      <a:r>
                        <a:rPr lang="ar-AE" sz="1800" b="0" dirty="0">
                          <a:latin typeface="+mn-lt"/>
                        </a:rPr>
                        <a:t>مع </a:t>
                      </a:r>
                      <a:r>
                        <a:rPr lang="fr-FR" sz="1800" b="0" dirty="0">
                          <a:latin typeface="+mn-lt"/>
                        </a:rPr>
                        <a:t> </a:t>
                      </a:r>
                      <a:endParaRPr lang="fr-FR" sz="1800" b="0" dirty="0"/>
                    </a:p>
                    <a:p>
                      <a:r>
                        <a:rPr lang="en-US" i="0" u="sng" dirty="0">
                          <a:solidFill>
                            <a:srgbClr val="E4E6EB"/>
                          </a:solidFill>
                          <a:effectLst/>
                          <a:hlinkClick r:id="rId2"/>
                        </a:rPr>
                        <a:t>#MAD</a:t>
                      </a:r>
                      <a:r>
                        <a:rPr lang="en-US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en-US" i="0" u="none" strike="noStrike" dirty="0">
                          <a:solidFill>
                            <a:srgbClr val="E4E6EB"/>
                          </a:solidFill>
                          <a:effectLst/>
                          <a:hlinkClick r:id="rId3"/>
                        </a:rPr>
                        <a:t>#MADSignature</a:t>
                      </a:r>
                      <a:r>
                        <a:rPr lang="en-US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en-US" i="0" u="none" strike="noStrike" dirty="0">
                          <a:solidFill>
                            <a:srgbClr val="E4E6EB"/>
                          </a:solidFill>
                          <a:effectLst/>
                          <a:hlinkClick r:id="rId4"/>
                        </a:rPr>
                        <a:t>#Olive</a:t>
                      </a:r>
                      <a:r>
                        <a:rPr lang="en-US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en-US" i="0" u="none" strike="noStrike" dirty="0">
                          <a:solidFill>
                            <a:srgbClr val="E4E6EB"/>
                          </a:solidFill>
                          <a:effectLst/>
                          <a:hlinkClick r:id="rId5"/>
                        </a:rPr>
                        <a:t>#huiledolive</a:t>
                      </a:r>
                      <a:r>
                        <a:rPr lang="en-US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en-US" i="0" u="none" strike="noStrike" dirty="0">
                          <a:solidFill>
                            <a:srgbClr val="E4E6EB"/>
                          </a:solidFill>
                          <a:effectLst/>
                          <a:hlinkClick r:id="rId6"/>
                        </a:rPr>
                        <a:t>#chips</a:t>
                      </a:r>
                      <a:r>
                        <a:rPr lang="en-US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en-US" i="0" u="none" strike="noStrike" dirty="0">
                          <a:solidFill>
                            <a:srgbClr val="E4E6EB"/>
                          </a:solidFill>
                          <a:effectLst/>
                          <a:hlinkClick r:id="rId7"/>
                        </a:rPr>
                        <a:t>#haloween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:Jeudi, 26 octobre 2023          temps : 19:02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762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0 commentaire</a:t>
            </a:r>
            <a:endParaRPr lang="fr-FR" sz="1600" dirty="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 partages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116F5D-A5EA-0E52-B35E-C36A72B146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403" y="1743542"/>
            <a:ext cx="4034301" cy="40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26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218819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r"/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r-AE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🎃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HALLOWEEN </a:t>
                      </a:r>
                      <a:r>
                        <a:rPr lang="ar-AE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يموت على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MAD </a:t>
                      </a:r>
                      <a:r>
                        <a:rPr lang="ar-AE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حتى</a:t>
                      </a:r>
                      <a:endParaRPr lang="fr-FR" sz="1800" b="0" dirty="0">
                        <a:latin typeface="+mn-lt"/>
                      </a:endParaRPr>
                    </a:p>
                    <a:p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2"/>
                        </a:rPr>
                        <a:t>#MAD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3"/>
                        </a:rPr>
                        <a:t>#madchips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4"/>
                        </a:rPr>
                        <a:t>#tunisie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5"/>
                        </a:rPr>
                        <a:t>#haloween2023</a:t>
                      </a:r>
                      <a:endParaRPr lang="fr-FR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:Vendredi, 27 octobre 2023   temps : 14:21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827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6" y="5951469"/>
            <a:ext cx="1577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12 commentaires</a:t>
            </a:r>
            <a:endParaRPr lang="fr-FR" sz="1600" dirty="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478015" y="5943590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partages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99678" y="5979091"/>
            <a:ext cx="230507" cy="2305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116F5D-A5EA-0E52-B35E-C36A72B146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403" y="1743542"/>
            <a:ext cx="4034301" cy="40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84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7515D20E-1AB7-4E74-9236-2B72B63D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F21A571-2ACD-7190-D48B-4BE10740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36329"/>
            <a:ext cx="3892732" cy="4382588"/>
          </a:xfrm>
        </p:spPr>
        <p:txBody>
          <a:bodyPr anchor="ctr">
            <a:normAutofit/>
          </a:bodyPr>
          <a:lstStyle/>
          <a:p>
            <a:r>
              <a:rPr lang="fr-FR" sz="5400" b="1" dirty="0"/>
              <a:t>Constatations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6346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7DB2AF8-9474-1271-D1EC-B4EEDF10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982341"/>
            <a:ext cx="5260848" cy="5120635"/>
          </a:xfrm>
        </p:spPr>
        <p:txBody>
          <a:bodyPr anchor="ctr">
            <a:normAutofit/>
          </a:bodyPr>
          <a:lstStyle/>
          <a:p>
            <a:r>
              <a:rPr lang="fr-FR" sz="1800" b="1" dirty="0"/>
              <a:t>Semaine 23 octobre </a:t>
            </a:r>
            <a:r>
              <a:rPr lang="fr-FR" sz="1800" b="1" dirty="0">
                <a:sym typeface="Wingdings" panose="05000000000000000000" pitchFamily="2" charset="2"/>
              </a:rPr>
              <a:t> 29 octobre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Nombre de publication 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4 publications par semaine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Type de publication 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4 publications éducatifs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3 publications : photo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1 publication : reel</a:t>
            </a:r>
          </a:p>
          <a:p>
            <a:pPr lvl="1"/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Hashtag 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Présence des hashtags </a:t>
            </a:r>
          </a:p>
          <a:p>
            <a:pPr marL="457200" lvl="1" indent="0">
              <a:buNone/>
            </a:pPr>
            <a:endParaRPr lang="fr-FR" sz="1600" b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Nombre de j’aimes augmente =&gt; interaction augmente par les utilisateurs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Nombre de commentaires et de partages faible</a:t>
            </a:r>
          </a:p>
          <a:p>
            <a:pPr marL="457200" lvl="1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lvl="1"/>
            <a:r>
              <a:rPr lang="fr-FR" sz="1600" dirty="0">
                <a:solidFill>
                  <a:schemeClr val="accent1"/>
                </a:solidFill>
                <a:sym typeface="Wingdings" panose="05000000000000000000" pitchFamily="2" charset="2"/>
              </a:rPr>
              <a:t>Présentation de 3 articles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2 post sur l’article MAD Fritz hot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1 post sur l’article MAD Signature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300" dirty="0">
                <a:sym typeface="Wingdings" panose="05000000000000000000" pitchFamily="2" charset="2"/>
              </a:rPr>
              <a:t>1 post pour l’article MAD Corn’s</a:t>
            </a:r>
          </a:p>
        </p:txBody>
      </p:sp>
    </p:spTree>
    <p:extLst>
      <p:ext uri="{BB962C8B-B14F-4D97-AF65-F5344CB8AC3E}">
        <p14:creationId xmlns:p14="http://schemas.microsoft.com/office/powerpoint/2010/main" val="201336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F21A571-2ACD-7190-D48B-4BE10740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35" y="873940"/>
            <a:ext cx="5331600" cy="1035781"/>
          </a:xfrm>
        </p:spPr>
        <p:txBody>
          <a:bodyPr anchor="ctr">
            <a:normAutofit/>
          </a:bodyPr>
          <a:lstStyle/>
          <a:p>
            <a:r>
              <a:rPr lang="fr-FR" sz="3300" b="1" dirty="0"/>
              <a:t>Constatations du mois octobre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7DB2AF8-9474-1271-D1EC-B4EEDF10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175" y="2152418"/>
            <a:ext cx="6937668" cy="4058836"/>
          </a:xfrm>
        </p:spPr>
        <p:txBody>
          <a:bodyPr anchor="ctr">
            <a:normAutofit/>
          </a:bodyPr>
          <a:lstStyle/>
          <a:p>
            <a:pPr lvl="1"/>
            <a:r>
              <a:rPr lang="fr-FR" sz="1600" b="1" dirty="0">
                <a:solidFill>
                  <a:schemeClr val="accent1"/>
                </a:solidFill>
                <a:sym typeface="Wingdings" panose="05000000000000000000" pitchFamily="2" charset="2"/>
              </a:rPr>
              <a:t>Nombre de publication 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14 publications par mois</a:t>
            </a:r>
          </a:p>
          <a:p>
            <a:pPr lvl="1"/>
            <a:r>
              <a:rPr lang="fr-FR" sz="1600" b="1" dirty="0">
                <a:solidFill>
                  <a:schemeClr val="accent1"/>
                </a:solidFill>
                <a:sym typeface="Wingdings" panose="05000000000000000000" pitchFamily="2" charset="2"/>
              </a:rPr>
              <a:t>Type de publication </a:t>
            </a:r>
          </a:p>
          <a:p>
            <a:pPr marL="457200" lvl="1" indent="0">
              <a:buNone/>
            </a:pPr>
            <a:r>
              <a:rPr lang="fr-FR" sz="1600" dirty="0">
                <a:sym typeface="Wingdings" panose="05000000000000000000" pitchFamily="2" charset="2"/>
              </a:rPr>
              <a:t>La majorité sont des publications éducatives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>
                <a:sym typeface="Wingdings" panose="05000000000000000000" pitchFamily="2" charset="2"/>
              </a:rPr>
              <a:t>10 publications : photos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>
                <a:sym typeface="Wingdings" panose="05000000000000000000" pitchFamily="2" charset="2"/>
              </a:rPr>
              <a:t>4 publications : reel</a:t>
            </a:r>
          </a:p>
          <a:p>
            <a:pPr marL="457200" lvl="1" indent="0">
              <a:buNone/>
            </a:pPr>
            <a:endParaRPr lang="fr-FR" sz="1400" dirty="0">
              <a:sym typeface="Wingdings" panose="05000000000000000000" pitchFamily="2" charset="2"/>
            </a:endParaRPr>
          </a:p>
          <a:p>
            <a:pPr lvl="1">
              <a:lnSpc>
                <a:spcPct val="125000"/>
              </a:lnSpc>
              <a:buSzPct val="20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fr-FR" sz="1600" dirty="0">
                <a:sym typeface="Wingdings" panose="05000000000000000000" pitchFamily="2" charset="2"/>
              </a:rPr>
              <a:t>  Communauté active </a:t>
            </a:r>
          </a:p>
          <a:p>
            <a:pPr lvl="1">
              <a:lnSpc>
                <a:spcPct val="125000"/>
              </a:lnSpc>
              <a:buSzPct val="20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fr-FR" sz="1600" dirty="0">
                <a:sym typeface="Wingdings" panose="05000000000000000000" pitchFamily="2" charset="2"/>
              </a:rPr>
              <a:t>  Contenu varié </a:t>
            </a:r>
          </a:p>
          <a:p>
            <a:pPr lvl="1">
              <a:lnSpc>
                <a:spcPct val="125000"/>
              </a:lnSpc>
              <a:buSzPct val="2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>
                <a:sym typeface="Wingdings" panose="05000000000000000000" pitchFamily="2" charset="2"/>
              </a:rPr>
              <a:t>  Partage un seul type de publication</a:t>
            </a:r>
          </a:p>
          <a:p>
            <a:pPr lvl="1">
              <a:lnSpc>
                <a:spcPct val="125000"/>
              </a:lnSpc>
              <a:buSzPct val="2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>
                <a:sym typeface="Wingdings" panose="05000000000000000000" pitchFamily="2" charset="2"/>
              </a:rPr>
              <a:t>  Les interactions des utilisateurs avec les photos plus que avec les reels</a:t>
            </a:r>
          </a:p>
          <a:p>
            <a:pPr lvl="1">
              <a:lnSpc>
                <a:spcPct val="125000"/>
              </a:lnSpc>
              <a:buSzPct val="20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fr-FR" sz="1600" dirty="0">
                <a:sym typeface="Wingdings" panose="05000000000000000000" pitchFamily="2" charset="2"/>
              </a:rPr>
              <a:t>  Partage le même contenu dans Facebook et instagram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Daily Calendar">
            <a:extLst>
              <a:ext uri="{FF2B5EF4-FFF2-40B4-BE49-F238E27FC236}">
                <a16:creationId xmlns:a16="http://schemas.microsoft.com/office/drawing/2014/main" id="{6FDC6FBD-9A37-C4E2-2F4C-97AE74483C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0493" y="1347516"/>
            <a:ext cx="4223252" cy="4223252"/>
          </a:xfrm>
          <a:prstGeom prst="rect">
            <a:avLst/>
          </a:prstGeom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048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 descr="Une image contenant symbole, logo, Police, conception&#10;&#10;Description générée automatiquement">
            <a:extLst>
              <a:ext uri="{FF2B5EF4-FFF2-40B4-BE49-F238E27FC236}">
                <a16:creationId xmlns:a16="http://schemas.microsoft.com/office/drawing/2014/main" id="{0AD2A641-2DF2-2404-60D5-A1B4891D5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3" t="2174" r="17034" b="4799"/>
          <a:stretch/>
        </p:blipFill>
        <p:spPr>
          <a:xfrm>
            <a:off x="1352262" y="643467"/>
            <a:ext cx="558237" cy="53232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D97DB80-9B4B-09D2-164F-BD36C5718C60}"/>
              </a:ext>
            </a:extLst>
          </p:cNvPr>
          <p:cNvSpPr txBox="1"/>
          <p:nvPr/>
        </p:nvSpPr>
        <p:spPr>
          <a:xfrm>
            <a:off x="1746960" y="633091"/>
            <a:ext cx="2811568" cy="54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32104">
              <a:spcAft>
                <a:spcPts val="600"/>
              </a:spcAft>
            </a:pPr>
            <a:r>
              <a:rPr lang="fr-FR" sz="2912" b="1" kern="1200" dirty="0">
                <a:solidFill>
                  <a:srgbClr val="1B77F4"/>
                </a:solidFill>
                <a:latin typeface="+mn-lt"/>
                <a:ea typeface="+mn-ea"/>
                <a:cs typeface="+mn-cs"/>
              </a:rPr>
              <a:t>Page Facebook </a:t>
            </a:r>
            <a:endParaRPr lang="fr-FR" sz="3200" b="1" dirty="0">
              <a:solidFill>
                <a:srgbClr val="1B77F4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935F18F-553D-427E-F294-E2FF978C58A1}"/>
              </a:ext>
            </a:extLst>
          </p:cNvPr>
          <p:cNvSpPr txBox="1"/>
          <p:nvPr/>
        </p:nvSpPr>
        <p:spPr>
          <a:xfrm>
            <a:off x="989305" y="1400922"/>
            <a:ext cx="4483069" cy="10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0033" indent="-260033" defTabSz="832104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fr-FR" sz="163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41 K J’aimes</a:t>
            </a:r>
          </a:p>
          <a:p>
            <a:pPr marL="260033" indent="-260033" defTabSz="832104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fr-FR" sz="163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47K Followers</a:t>
            </a:r>
          </a:p>
          <a:p>
            <a:pPr marL="260033" indent="-260033" defTabSz="832104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fr-FR" sz="1638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Facebook</a:t>
            </a:r>
            <a:endParaRPr lang="fr-FR" dirty="0"/>
          </a:p>
        </p:txBody>
      </p:sp>
      <p:pic>
        <p:nvPicPr>
          <p:cNvPr id="21" name="Image 20" descr="Une image contenant Caractère coloré, Graphique, cercle, graphisme&#10;&#10;Description générée automatiquement">
            <a:extLst>
              <a:ext uri="{FF2B5EF4-FFF2-40B4-BE49-F238E27FC236}">
                <a16:creationId xmlns:a16="http://schemas.microsoft.com/office/drawing/2014/main" id="{113F31A7-3AAC-09E7-6C86-81595DD35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129" y="643468"/>
            <a:ext cx="532691" cy="53232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5132C36-6F27-415B-3822-E6FDA92D4803}"/>
              </a:ext>
            </a:extLst>
          </p:cNvPr>
          <p:cNvSpPr txBox="1"/>
          <p:nvPr/>
        </p:nvSpPr>
        <p:spPr>
          <a:xfrm>
            <a:off x="7437996" y="643468"/>
            <a:ext cx="3007044" cy="540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32104">
              <a:spcAft>
                <a:spcPts val="600"/>
              </a:spcAft>
            </a:pPr>
            <a:r>
              <a:rPr lang="fr-FR" sz="2912" b="1" kern="1200">
                <a:solidFill>
                  <a:srgbClr val="8242B2"/>
                </a:solidFill>
                <a:latin typeface="+mn-lt"/>
                <a:ea typeface="+mn-ea"/>
                <a:cs typeface="+mn-cs"/>
              </a:rPr>
              <a:t>Page Instagram </a:t>
            </a:r>
            <a:endParaRPr lang="fr-FR" sz="3200" b="1">
              <a:solidFill>
                <a:srgbClr val="8242B2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2007433-EA51-71D6-FD28-33861AF1FC6A}"/>
              </a:ext>
            </a:extLst>
          </p:cNvPr>
          <p:cNvSpPr txBox="1"/>
          <p:nvPr/>
        </p:nvSpPr>
        <p:spPr>
          <a:xfrm>
            <a:off x="6096004" y="1400922"/>
            <a:ext cx="5106691" cy="1254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0033" indent="-260033" defTabSz="832104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fr-FR" sz="163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4104 Followers</a:t>
            </a:r>
          </a:p>
          <a:p>
            <a:pPr marL="260033" indent="-260033" defTabSz="832104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fr-FR" sz="163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662 Post</a:t>
            </a:r>
          </a:p>
          <a:p>
            <a:pPr marL="260033" indent="-260033" defTabSz="832104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fr-FR" sz="1638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Madchips</a:t>
            </a:r>
            <a:r>
              <a:rPr lang="fr-FR" sz="1638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 (@mad_chips_tn) • Photos et vidéos Instagram</a:t>
            </a:r>
            <a:endParaRPr lang="fr-F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AE4F72-EB8C-D42D-D99F-EB64B5679D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4746" y="2678049"/>
            <a:ext cx="3335995" cy="314476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A92A28-4ACF-4B86-A4B0-9ACA2853F2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9423" y="2678049"/>
            <a:ext cx="3384190" cy="3144761"/>
          </a:xfrm>
        </p:spPr>
      </p:pic>
    </p:spTree>
    <p:extLst>
      <p:ext uri="{BB962C8B-B14F-4D97-AF65-F5344CB8AC3E}">
        <p14:creationId xmlns:p14="http://schemas.microsoft.com/office/powerpoint/2010/main" val="608974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4" name="Rectangle 263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845ABEB-4401-3E29-408A-12BC4FEA6C08}"/>
              </a:ext>
            </a:extLst>
          </p:cNvPr>
          <p:cNvSpPr txBox="1"/>
          <p:nvPr/>
        </p:nvSpPr>
        <p:spPr>
          <a:xfrm>
            <a:off x="987689" y="3071183"/>
            <a:ext cx="9910296" cy="25900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SEMAINE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02 - 08 octobre  </a:t>
            </a: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56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382E8-F89B-7CE2-3079-A50E2C2E93CD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group of food containers&#10;&#10;Description automatically generated">
            <a:extLst>
              <a:ext uri="{FF2B5EF4-FFF2-40B4-BE49-F238E27FC236}">
                <a16:creationId xmlns:a16="http://schemas.microsoft.com/office/drawing/2014/main" id="{35F85DF6-03AF-64C1-52FA-A3A609B30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74" y="1737360"/>
            <a:ext cx="3933559" cy="3933559"/>
          </a:xfrm>
          <a:prstGeom prst="rect">
            <a:avLst/>
          </a:prstGeom>
        </p:spPr>
      </p:pic>
      <p:graphicFrame>
        <p:nvGraphicFramePr>
          <p:cNvPr id="4" name="Tableau 2">
            <a:extLst>
              <a:ext uri="{FF2B5EF4-FFF2-40B4-BE49-F238E27FC236}">
                <a16:creationId xmlns:a16="http://schemas.microsoft.com/office/drawing/2014/main" id="{52323591-8ABF-32CF-8870-B82F7674D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552216"/>
              </p:ext>
            </p:extLst>
          </p:nvPr>
        </p:nvGraphicFramePr>
        <p:xfrm>
          <a:off x="863122" y="2593695"/>
          <a:ext cx="6071078" cy="347472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algn="l"/>
                      <a:r>
                        <a:rPr lang="fr-FR" sz="1800" b="1" dirty="0"/>
                        <a:t>Texte accompagnant :</a:t>
                      </a:r>
                      <a:endParaRPr lang="fr-FR" sz="1800" b="0" dirty="0"/>
                    </a:p>
                    <a:p>
                      <a:pPr algn="r"/>
                      <a:r>
                        <a:rPr lang="fr-FR" sz="1800" b="0" dirty="0"/>
                        <a:t>🥰</a:t>
                      </a:r>
                      <a:r>
                        <a:rPr lang="ar-AE" sz="1800" b="0" dirty="0" err="1"/>
                        <a:t>مادوووم</a:t>
                      </a:r>
                      <a:r>
                        <a:rPr lang="ar-AE" sz="1800" b="0" dirty="0"/>
                        <a:t> كان </a:t>
                      </a:r>
                      <a:r>
                        <a:rPr lang="ar-AE" sz="1800" b="0" dirty="0" err="1"/>
                        <a:t>البنة</a:t>
                      </a:r>
                      <a:r>
                        <a:rPr lang="fr-FR" sz="1800" b="0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#MAD</a:t>
                      </a:r>
                      <a:r>
                        <a:rPr lang="en-US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#MADchips</a:t>
                      </a:r>
                      <a:r>
                        <a:rPr lang="en-US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#MADfritz</a:t>
                      </a:r>
                      <a:r>
                        <a:rPr lang="en-US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#Chips</a:t>
                      </a:r>
                      <a:r>
                        <a:rPr lang="en-US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#Food</a:t>
                      </a:r>
                      <a:r>
                        <a:rPr lang="en-US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#Tunisie</a:t>
                      </a:r>
                      <a:r>
                        <a:rPr lang="fr-FR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fr-FR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#Snacks</a:t>
                      </a: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68" name="ZoneTexte 12">
            <a:extLst>
              <a:ext uri="{FF2B5EF4-FFF2-40B4-BE49-F238E27FC236}">
                <a16:creationId xmlns:a16="http://schemas.microsoft.com/office/drawing/2014/main" id="{9E901A28-A395-70D5-0A32-845C545792CF}"/>
              </a:ext>
            </a:extLst>
          </p:cNvPr>
          <p:cNvSpPr txBox="1"/>
          <p:nvPr/>
        </p:nvSpPr>
        <p:spPr>
          <a:xfrm>
            <a:off x="7533295" y="5952743"/>
            <a:ext cx="990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1K J’aimes</a:t>
            </a:r>
            <a:endParaRPr lang="fr-FR" sz="1600"/>
          </a:p>
        </p:txBody>
      </p:sp>
      <p:pic>
        <p:nvPicPr>
          <p:cNvPr id="69" name="Graphique 14" descr="Signe pouce en haut avec un remplissage uni">
            <a:extLst>
              <a:ext uri="{FF2B5EF4-FFF2-40B4-BE49-F238E27FC236}">
                <a16:creationId xmlns:a16="http://schemas.microsoft.com/office/drawing/2014/main" id="{39B693E3-8A8D-C325-715A-E13F788998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70" name="ZoneTexte 15">
            <a:extLst>
              <a:ext uri="{FF2B5EF4-FFF2-40B4-BE49-F238E27FC236}">
                <a16:creationId xmlns:a16="http://schemas.microsoft.com/office/drawing/2014/main" id="{873CA223-BA8F-118A-3F11-AA8B8EBD240C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 commentaires</a:t>
            </a:r>
            <a:endParaRPr lang="fr-FR" sz="1600"/>
          </a:p>
        </p:txBody>
      </p:sp>
      <p:sp>
        <p:nvSpPr>
          <p:cNvPr id="71" name="ZoneTexte 17">
            <a:extLst>
              <a:ext uri="{FF2B5EF4-FFF2-40B4-BE49-F238E27FC236}">
                <a16:creationId xmlns:a16="http://schemas.microsoft.com/office/drawing/2014/main" id="{CB38D6F0-5ECF-07EF-1154-7EAC6732A1AE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partages</a:t>
            </a:r>
            <a:endParaRPr lang="fr-FR" sz="1600"/>
          </a:p>
        </p:txBody>
      </p:sp>
      <p:pic>
        <p:nvPicPr>
          <p:cNvPr id="72" name="Graphique 19" descr="Commentaire, ajouter avec un remplissage uni">
            <a:extLst>
              <a:ext uri="{FF2B5EF4-FFF2-40B4-BE49-F238E27FC236}">
                <a16:creationId xmlns:a16="http://schemas.microsoft.com/office/drawing/2014/main" id="{A9ADCE78-1584-C22F-75BF-FC025BE4F7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40014" y="5963901"/>
            <a:ext cx="308883" cy="308883"/>
          </a:xfrm>
          <a:prstGeom prst="rect">
            <a:avLst/>
          </a:prstGeom>
        </p:spPr>
      </p:pic>
      <p:pic>
        <p:nvPicPr>
          <p:cNvPr id="73" name="Graphique 21" descr="Partager avec un remplissage uni">
            <a:extLst>
              <a:ext uri="{FF2B5EF4-FFF2-40B4-BE49-F238E27FC236}">
                <a16:creationId xmlns:a16="http://schemas.microsoft.com/office/drawing/2014/main" id="{4EE49994-E75B-534C-B3BB-C923AE9091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C6E9CE6-04C2-FEAC-452A-E6ADB9A2B678}"/>
              </a:ext>
            </a:extLst>
          </p:cNvPr>
          <p:cNvSpPr txBox="1"/>
          <p:nvPr/>
        </p:nvSpPr>
        <p:spPr>
          <a:xfrm>
            <a:off x="863122" y="1979662"/>
            <a:ext cx="6071078" cy="452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  <a:defRPr/>
            </a:pPr>
            <a:r>
              <a:rPr lang="fr-FR" sz="2328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 Lundi, 2 octobre 2023         temps : 09:00</a:t>
            </a:r>
            <a:endParaRPr lang="fr-F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315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red sweater and a bag of food&#10;&#10;Description automatically generated">
            <a:extLst>
              <a:ext uri="{FF2B5EF4-FFF2-40B4-BE49-F238E27FC236}">
                <a16:creationId xmlns:a16="http://schemas.microsoft.com/office/drawing/2014/main" id="{45D5BD5E-98C9-EE07-F5EA-62FD5F282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174" y="1756460"/>
            <a:ext cx="3924000" cy="3924000"/>
          </a:xfrm>
          <a:prstGeom prst="rect">
            <a:avLst/>
          </a:prstGeom>
        </p:spPr>
      </p:pic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335416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r" defTabSz="868680">
                        <a:spcAft>
                          <a:spcPts val="600"/>
                        </a:spcAft>
                      </a:pPr>
                      <a:r>
                        <a:rPr lang="fr-F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🍁 MAD Corn’s</a:t>
                      </a:r>
                      <a:r>
                        <a:rPr lang="ar-AE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وقيت </a:t>
                      </a:r>
                      <a:endParaRPr lang="fr-FR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u="sng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#MAD</a:t>
                      </a:r>
                      <a:r>
                        <a:rPr lang="fr-FR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fr-FR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#madchips</a:t>
                      </a:r>
                      <a:r>
                        <a:rPr lang="fr-FR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fr-FR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#MADcorns</a:t>
                      </a:r>
                      <a:r>
                        <a:rPr lang="fr-FR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fr-FR" sz="1800" kern="1200" dirty="0">
                          <a:solidFill>
                            <a:srgbClr val="E4E6EB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#tunisie</a:t>
                      </a:r>
                      <a:endParaRPr lang="fr-FR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 Mercredi, 4 octobre 2023     temps : 12:30</a:t>
            </a:r>
            <a:endParaRPr lang="fr-FR" sz="2330" b="1" dirty="0">
              <a:solidFill>
                <a:schemeClr val="tx1"/>
              </a:solidFill>
            </a:endParaRP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1,1K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 commentaires</a:t>
            </a:r>
            <a:endParaRPr lang="fr-FR" sz="160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partage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27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9ABF-6630-CFB3-AE34-D813781D4F2C}"/>
              </a:ext>
            </a:extLst>
          </p:cNvPr>
          <p:cNvSpPr txBox="1"/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Publication Facebook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0" name="Tableau 2">
            <a:extLst>
              <a:ext uri="{FF2B5EF4-FFF2-40B4-BE49-F238E27FC236}">
                <a16:creationId xmlns:a16="http://schemas.microsoft.com/office/drawing/2014/main" id="{1D760322-4263-5566-DEFD-D4FF09758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130681"/>
              </p:ext>
            </p:extLst>
          </p:nvPr>
        </p:nvGraphicFramePr>
        <p:xfrm>
          <a:off x="863122" y="2593695"/>
          <a:ext cx="6071078" cy="2875080"/>
        </p:xfrm>
        <a:graphic>
          <a:graphicData uri="http://schemas.openxmlformats.org/drawingml/2006/table">
            <a:tbl>
              <a:tblPr/>
              <a:tblGrid>
                <a:gridCol w="6071078">
                  <a:extLst>
                    <a:ext uri="{9D8B030D-6E8A-4147-A177-3AD203B41FA5}">
                      <a16:colId xmlns:a16="http://schemas.microsoft.com/office/drawing/2014/main" val="2793924195"/>
                    </a:ext>
                  </a:extLst>
                </a:gridCol>
              </a:tblGrid>
              <a:tr h="2875080">
                <a:tc>
                  <a:txBody>
                    <a:bodyPr/>
                    <a:lstStyle/>
                    <a:p>
                      <a:pPr defTabSz="868680">
                        <a:spcAft>
                          <a:spcPts val="600"/>
                        </a:spcAft>
                      </a:pP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Texte </a:t>
                      </a:r>
                      <a:r>
                        <a:rPr lang="fr-FR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accompagnant</a:t>
                      </a:r>
                      <a:r>
                        <a:rPr lang="fr-FR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</a:t>
                      </a:r>
                    </a:p>
                    <a:p>
                      <a:pPr algn="r"/>
                      <a:r>
                        <a:rPr lang="fr-FR" sz="1800" b="0" dirty="0"/>
                        <a:t>👻MAD CHIPS </a:t>
                      </a:r>
                      <a:r>
                        <a:rPr lang="ar-AE" sz="1800" b="0" dirty="0"/>
                        <a:t>جو يرعب مع</a:t>
                      </a:r>
                      <a:endParaRPr lang="fr-FR" sz="1800" b="0" dirty="0"/>
                    </a:p>
                    <a:p>
                      <a:r>
                        <a:rPr lang="fr-FR" i="0" u="sng" dirty="0">
                          <a:solidFill>
                            <a:srgbClr val="E4E6EB"/>
                          </a:solidFill>
                          <a:effectLst/>
                          <a:hlinkClick r:id="rId2"/>
                        </a:rPr>
                        <a:t>#MAD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3"/>
                        </a:rPr>
                        <a:t>#madchips</a:t>
                      </a:r>
                      <a:r>
                        <a:rPr lang="fr-FR" i="0" dirty="0">
                          <a:solidFill>
                            <a:srgbClr val="E4E6EB"/>
                          </a:solidFill>
                          <a:effectLst/>
                        </a:rPr>
                        <a:t> </a:t>
                      </a:r>
                      <a:r>
                        <a:rPr lang="fr-FR" i="0" u="none" strike="noStrike" dirty="0">
                          <a:solidFill>
                            <a:srgbClr val="E4E6EB"/>
                          </a:solidFill>
                          <a:effectLst/>
                          <a:hlinkClick r:id="rId4"/>
                        </a:rPr>
                        <a:t>#tunisie</a:t>
                      </a: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kern="1200" dirty="0">
                        <a:solidFill>
                          <a:srgbClr val="E4E6E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Type de publication : post éducatif</a:t>
                      </a:r>
                      <a:endParaRPr lang="fr-FR" sz="4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5953872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06CED2F3-A9C1-66F8-F00B-78DD0FE258D8}"/>
              </a:ext>
            </a:extLst>
          </p:cNvPr>
          <p:cNvSpPr txBox="1"/>
          <p:nvPr/>
        </p:nvSpPr>
        <p:spPr>
          <a:xfrm>
            <a:off x="863122" y="1979662"/>
            <a:ext cx="6071078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fr-FR" sz="233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 :Vendredi, 6 octobre 2023      temps : 15:55</a:t>
            </a:r>
          </a:p>
        </p:txBody>
      </p:sp>
      <p:sp>
        <p:nvSpPr>
          <p:cNvPr id="82" name="ZoneTexte 12">
            <a:extLst>
              <a:ext uri="{FF2B5EF4-FFF2-40B4-BE49-F238E27FC236}">
                <a16:creationId xmlns:a16="http://schemas.microsoft.com/office/drawing/2014/main" id="{9776E0EF-BD6A-66F4-03C7-50ACE1A8AFF1}"/>
              </a:ext>
            </a:extLst>
          </p:cNvPr>
          <p:cNvSpPr txBox="1"/>
          <p:nvPr/>
        </p:nvSpPr>
        <p:spPr>
          <a:xfrm>
            <a:off x="7533294" y="5952743"/>
            <a:ext cx="1241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1K J’aimes</a:t>
            </a:r>
            <a:endParaRPr lang="fr-FR" sz="1600" dirty="0"/>
          </a:p>
        </p:txBody>
      </p:sp>
      <p:pic>
        <p:nvPicPr>
          <p:cNvPr id="83" name="Graphique 14" descr="Signe pouce en haut avec un remplissage uni">
            <a:extLst>
              <a:ext uri="{FF2B5EF4-FFF2-40B4-BE49-F238E27FC236}">
                <a16:creationId xmlns:a16="http://schemas.microsoft.com/office/drawing/2014/main" id="{0426B1F1-51D7-6E26-E9A1-212E8F169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6174" y="5947870"/>
            <a:ext cx="261728" cy="261728"/>
          </a:xfrm>
          <a:prstGeom prst="rect">
            <a:avLst/>
          </a:prstGeom>
        </p:spPr>
      </p:pic>
      <p:sp>
        <p:nvSpPr>
          <p:cNvPr id="84" name="ZoneTexte 15">
            <a:extLst>
              <a:ext uri="{FF2B5EF4-FFF2-40B4-BE49-F238E27FC236}">
                <a16:creationId xmlns:a16="http://schemas.microsoft.com/office/drawing/2014/main" id="{3D21C7BA-466D-6567-969B-18850908287F}"/>
              </a:ext>
            </a:extLst>
          </p:cNvPr>
          <p:cNvSpPr txBox="1"/>
          <p:nvPr/>
        </p:nvSpPr>
        <p:spPr>
          <a:xfrm rot="10800000" flipV="1">
            <a:off x="8774547" y="5951469"/>
            <a:ext cx="139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 commentaires</a:t>
            </a:r>
            <a:endParaRPr lang="fr-FR" sz="1600"/>
          </a:p>
        </p:txBody>
      </p:sp>
      <p:sp>
        <p:nvSpPr>
          <p:cNvPr id="85" name="ZoneTexte 17">
            <a:extLst>
              <a:ext uri="{FF2B5EF4-FFF2-40B4-BE49-F238E27FC236}">
                <a16:creationId xmlns:a16="http://schemas.microsoft.com/office/drawing/2014/main" id="{E31D2A8F-DB95-54BE-0EF2-066497DB42B5}"/>
              </a:ext>
            </a:extLst>
          </p:cNvPr>
          <p:cNvSpPr txBox="1"/>
          <p:nvPr/>
        </p:nvSpPr>
        <p:spPr>
          <a:xfrm>
            <a:off x="10351850" y="5954602"/>
            <a:ext cx="967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6968">
              <a:spcAft>
                <a:spcPts val="600"/>
              </a:spcAft>
            </a:pPr>
            <a:r>
              <a:rPr lang="fr-F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partage</a:t>
            </a:r>
            <a:endParaRPr lang="fr-FR" sz="1600" dirty="0"/>
          </a:p>
        </p:txBody>
      </p:sp>
      <p:pic>
        <p:nvPicPr>
          <p:cNvPr id="86" name="Graphique 19" descr="Commentaire, ajouter avec un remplissage uni">
            <a:extLst>
              <a:ext uri="{FF2B5EF4-FFF2-40B4-BE49-F238E27FC236}">
                <a16:creationId xmlns:a16="http://schemas.microsoft.com/office/drawing/2014/main" id="{D05D3B98-C16C-4A64-45F8-CE7A5B997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96210" y="5954602"/>
            <a:ext cx="308883" cy="308883"/>
          </a:xfrm>
          <a:prstGeom prst="rect">
            <a:avLst/>
          </a:prstGeom>
        </p:spPr>
      </p:pic>
      <p:pic>
        <p:nvPicPr>
          <p:cNvPr id="87" name="Graphique 21" descr="Partager avec un remplissage uni">
            <a:extLst>
              <a:ext uri="{FF2B5EF4-FFF2-40B4-BE49-F238E27FC236}">
                <a16:creationId xmlns:a16="http://schemas.microsoft.com/office/drawing/2014/main" id="{F642B70B-E056-424B-E1D5-4610A30707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73513" y="5990103"/>
            <a:ext cx="230507" cy="230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29FDA-6DC2-B461-9405-1BB0F616AF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3403" y="1775557"/>
            <a:ext cx="4034301" cy="40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8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F21A571-2ACD-7190-D48B-4BE10740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fr-FR" sz="5200" b="1" dirty="0"/>
              <a:t>Constatations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7DB2AF8-9474-1271-D1EC-B4EEDF10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31132"/>
            <a:ext cx="5167747" cy="5752404"/>
          </a:xfrm>
        </p:spPr>
        <p:txBody>
          <a:bodyPr anchor="ctr">
            <a:normAutofit fontScale="92500" lnSpcReduction="10000"/>
          </a:bodyPr>
          <a:lstStyle/>
          <a:p>
            <a:r>
              <a:rPr lang="fr-FR" sz="1900" b="1" dirty="0"/>
              <a:t>Semaine 2 octobre </a:t>
            </a:r>
            <a:r>
              <a:rPr lang="fr-FR" sz="1900" b="1" dirty="0">
                <a:sym typeface="Wingdings" panose="05000000000000000000" pitchFamily="2" charset="2"/>
              </a:rPr>
              <a:t> 8 octobre</a:t>
            </a:r>
          </a:p>
          <a:p>
            <a:pPr lvl="1"/>
            <a:r>
              <a:rPr lang="fr-FR" sz="1700" dirty="0">
                <a:solidFill>
                  <a:schemeClr val="accent1"/>
                </a:solidFill>
                <a:sym typeface="Wingdings" panose="05000000000000000000" pitchFamily="2" charset="2"/>
              </a:rPr>
              <a:t>Nombre de publication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>
                <a:sym typeface="Wingdings" panose="05000000000000000000" pitchFamily="2" charset="2"/>
              </a:rPr>
              <a:t>1 publication par jour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>
                <a:sym typeface="Wingdings" panose="05000000000000000000" pitchFamily="2" charset="2"/>
              </a:rPr>
              <a:t>3 publications par semaine</a:t>
            </a:r>
          </a:p>
          <a:p>
            <a:pPr lvl="1"/>
            <a:r>
              <a:rPr lang="fr-FR" sz="1700" dirty="0">
                <a:solidFill>
                  <a:schemeClr val="accent1"/>
                </a:solidFill>
                <a:sym typeface="Wingdings" panose="05000000000000000000" pitchFamily="2" charset="2"/>
              </a:rPr>
              <a:t>Type de publication </a:t>
            </a:r>
          </a:p>
          <a:p>
            <a:pPr marL="457200" lvl="1" indent="0">
              <a:buNone/>
            </a:pPr>
            <a:r>
              <a:rPr lang="fr-FR" sz="1700" dirty="0">
                <a:sym typeface="Wingdings" panose="05000000000000000000" pitchFamily="2" charset="2"/>
              </a:rPr>
              <a:t>3 publications éducatifs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>
                <a:sym typeface="Wingdings" panose="05000000000000000000" pitchFamily="2" charset="2"/>
              </a:rPr>
              <a:t>3 publications : photos</a:t>
            </a:r>
          </a:p>
          <a:p>
            <a:pPr lvl="1"/>
            <a:r>
              <a:rPr lang="fr-FR" sz="1700" dirty="0">
                <a:solidFill>
                  <a:schemeClr val="accent1"/>
                </a:solidFill>
                <a:sym typeface="Wingdings" panose="05000000000000000000" pitchFamily="2" charset="2"/>
              </a:rPr>
              <a:t>Présentation de 3 articles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>
                <a:sym typeface="Wingdings" panose="05000000000000000000" pitchFamily="2" charset="2"/>
              </a:rPr>
              <a:t>1 post sur l’article MAD Fritz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>
                <a:sym typeface="Wingdings" panose="05000000000000000000" pitchFamily="2" charset="2"/>
              </a:rPr>
              <a:t>1 post pour l’article MAD Corn’s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>
                <a:sym typeface="Wingdings" panose="05000000000000000000" pitchFamily="2" charset="2"/>
              </a:rPr>
              <a:t>1 post pour l’article MAD Chips goût cheese</a:t>
            </a:r>
            <a:endParaRPr lang="fr-FR" sz="1700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lvl="1"/>
            <a:r>
              <a:rPr lang="fr-FR" sz="1700" dirty="0">
                <a:solidFill>
                  <a:schemeClr val="accent1"/>
                </a:solidFill>
                <a:sym typeface="Wingdings" panose="05000000000000000000" pitchFamily="2" charset="2"/>
              </a:rPr>
              <a:t>Hashtags</a:t>
            </a:r>
            <a:r>
              <a:rPr lang="fr-FR" sz="1700" dirty="0">
                <a:sym typeface="Wingdings" panose="05000000000000000000" pitchFamily="2" charset="2"/>
              </a:rPr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fr-FR" sz="1400" dirty="0">
                <a:sym typeface="Wingdings" panose="05000000000000000000" pitchFamily="2" charset="2"/>
              </a:rPr>
              <a:t>Présence des hashtags </a:t>
            </a:r>
          </a:p>
          <a:p>
            <a:pPr marL="457200" lvl="1" indent="0">
              <a:buNone/>
            </a:pPr>
            <a:endParaRPr lang="fr-FR" sz="1700" b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sz="1700" b="1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1700" dirty="0">
                <a:sym typeface="Wingdings" panose="05000000000000000000" pitchFamily="2" charset="2"/>
              </a:rPr>
              <a:t>Nombre de j’aimes élevé =&gt; interaction importante par les utilisateurs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1700" dirty="0">
                <a:sym typeface="Wingdings" panose="05000000000000000000" pitchFamily="2" charset="2"/>
              </a:rPr>
              <a:t>Nombre de commentaires et de partages faible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1700" dirty="0">
                <a:sym typeface="Wingdings" panose="05000000000000000000" pitchFamily="2" charset="2"/>
              </a:rPr>
              <a:t>Même contenu dans Facebook </a:t>
            </a:r>
            <a:r>
              <a:rPr lang="fr-FR" sz="1700">
                <a:sym typeface="Wingdings" panose="05000000000000000000" pitchFamily="2" charset="2"/>
              </a:rPr>
              <a:t>et Instagram</a:t>
            </a:r>
            <a:endParaRPr lang="fr-FR" sz="17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1700" dirty="0">
                <a:sym typeface="Wingdings" panose="05000000000000000000" pitchFamily="2" charset="2"/>
              </a:rPr>
              <a:t>Convient au algo </a:t>
            </a:r>
            <a:r>
              <a:rPr lang="fr-FR" sz="1700" dirty="0" err="1">
                <a:sym typeface="Wingdings" panose="05000000000000000000" pitchFamily="2" charset="2"/>
              </a:rPr>
              <a:t>inst</a:t>
            </a:r>
            <a:endParaRPr lang="fr-FR" sz="17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1700" dirty="0">
                <a:sym typeface="Wingdings" panose="05000000000000000000" pitchFamily="2" charset="2"/>
              </a:rPr>
              <a:t>Convient au algo fb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fr-FR" sz="1300" dirty="0" err="1">
                <a:sym typeface="Wingdings" panose="05000000000000000000" pitchFamily="2" charset="2"/>
              </a:rPr>
              <a:t>Chnouma</a:t>
            </a:r>
            <a:r>
              <a:rPr lang="fr-FR" sz="1300" dirty="0">
                <a:sym typeface="Wingdings" panose="05000000000000000000" pitchFamily="2" charset="2"/>
              </a:rPr>
              <a:t> les jours </a:t>
            </a:r>
            <a:r>
              <a:rPr lang="fr-FR" sz="1300" dirty="0" err="1">
                <a:sym typeface="Wingdings" panose="05000000000000000000" pitchFamily="2" charset="2"/>
              </a:rPr>
              <a:t>elli</a:t>
            </a:r>
            <a:r>
              <a:rPr lang="fr-FR" sz="1300" dirty="0">
                <a:sym typeface="Wingdings" panose="05000000000000000000" pitchFamily="2" charset="2"/>
              </a:rPr>
              <a:t> </a:t>
            </a:r>
            <a:r>
              <a:rPr lang="fr-FR" sz="1300" dirty="0" err="1">
                <a:sym typeface="Wingdings" panose="05000000000000000000" pitchFamily="2" charset="2"/>
              </a:rPr>
              <a:t>habtou</a:t>
            </a:r>
            <a:r>
              <a:rPr lang="fr-FR" sz="1300" dirty="0">
                <a:sym typeface="Wingdings" panose="05000000000000000000" pitchFamily="2" charset="2"/>
              </a:rPr>
              <a:t> </a:t>
            </a:r>
            <a:r>
              <a:rPr lang="fr-FR" sz="1300" dirty="0" err="1">
                <a:sym typeface="Wingdings" panose="05000000000000000000" pitchFamily="2" charset="2"/>
              </a:rPr>
              <a:t>fih</a:t>
            </a:r>
            <a:endParaRPr lang="fr-FR" sz="13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FR" sz="17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943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845ABEB-4401-3E29-408A-12BC4FEA6C08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SEMAINE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09 - 15 octobre 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Daily Calendar">
            <a:extLst>
              <a:ext uri="{FF2B5EF4-FFF2-40B4-BE49-F238E27FC236}">
                <a16:creationId xmlns:a16="http://schemas.microsoft.com/office/drawing/2014/main" id="{148B06B5-8A83-3343-A3C4-368B1D6D5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3437" y="858525"/>
            <a:ext cx="5211906" cy="5211906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8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0C356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19309</TotalTime>
  <Words>1058</Words>
  <Application>Microsoft Office PowerPoint</Application>
  <PresentationFormat>Widescreen</PresentationFormat>
  <Paragraphs>291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Constatations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Constatations</vt:lpstr>
      <vt:lpstr>PowerPoint Presentation</vt:lpstr>
      <vt:lpstr>PowerPoint Presentation</vt:lpstr>
      <vt:lpstr>PowerPoint Presentation</vt:lpstr>
      <vt:lpstr>PowerPoint Presentation</vt:lpstr>
      <vt:lpstr>Constatations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Constatations</vt:lpstr>
      <vt:lpstr>Constatations du mois octobre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Rana Jarraya</dc:creator>
  <cp:lastModifiedBy>Rana Jarraya</cp:lastModifiedBy>
  <cp:revision>2</cp:revision>
  <dcterms:created xsi:type="dcterms:W3CDTF">2023-10-12T17:52:17Z</dcterms:created>
  <dcterms:modified xsi:type="dcterms:W3CDTF">2023-11-13T14:11:05Z</dcterms:modified>
</cp:coreProperties>
</file>